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61" r:id="rId2"/>
    <p:sldId id="262" r:id="rId3"/>
    <p:sldId id="263" r:id="rId4"/>
    <p:sldId id="268" r:id="rId5"/>
    <p:sldId id="264" r:id="rId6"/>
    <p:sldId id="269" r:id="rId7"/>
    <p:sldId id="282" r:id="rId8"/>
    <p:sldId id="274" r:id="rId9"/>
    <p:sldId id="275" r:id="rId10"/>
    <p:sldId id="280" r:id="rId11"/>
    <p:sldId id="277" r:id="rId12"/>
    <p:sldId id="278" r:id="rId13"/>
    <p:sldId id="279" r:id="rId14"/>
    <p:sldId id="281" r:id="rId15"/>
    <p:sldId id="272" r:id="rId16"/>
    <p:sldId id="273" r:id="rId17"/>
    <p:sldId id="284" r:id="rId18"/>
    <p:sldId id="283" r:id="rId19"/>
    <p:sldId id="285" r:id="rId20"/>
    <p:sldId id="286" r:id="rId21"/>
    <p:sldId id="288" r:id="rId22"/>
    <p:sldId id="287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807"/>
    <a:srgbClr val="FFFF00"/>
    <a:srgbClr val="74A9CA"/>
    <a:srgbClr val="CEF4FE"/>
    <a:srgbClr val="A5EAFD"/>
    <a:srgbClr val="88E3FC"/>
    <a:srgbClr val="0095D0"/>
    <a:srgbClr val="90BAD4"/>
    <a:srgbClr val="6EECCE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CC5BA-5CFF-46FB-93FB-0D13E885E79C}" type="datetimeFigureOut">
              <a:rPr lang="de-DE" smtClean="0"/>
              <a:t>27.07.2020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4C34F-DDE4-4BE9-9A4E-EB8DBA50A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016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40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First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a connection between Volcanism and Mass extinctions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of such an extinction events which is correlated to volcanism took place at the Pliensbachian-Toarcian (Pl-To) border in the Lower Jurassic.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connection to the Karoo-Ferrar volcanism is considered relatively certain today.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in order to be able to make such statements: proxy elements are necessary to indicate volcanic activity in the sedimentary record.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major problem thereby is the correlation of stratigraphic heights and time because absolute dating methods like in volcanic rocks can not be applied here.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18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volcanic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volcanic</a:t>
            </a:r>
            <a:r>
              <a:rPr lang="de-DE" dirty="0"/>
              <a:t> </a:t>
            </a:r>
            <a:r>
              <a:rPr lang="de-DE" dirty="0" err="1"/>
              <a:t>gases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elements</a:t>
            </a:r>
            <a:r>
              <a:rPr lang="de-DE" dirty="0">
                <a:sym typeface="Wingdings" panose="05000000000000000000" pitchFamily="2" charset="2"/>
              </a:rPr>
              <a:t> Te and Hg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so </a:t>
            </a:r>
            <a:r>
              <a:rPr lang="de-DE" dirty="0" err="1"/>
              <a:t>during</a:t>
            </a:r>
            <a:r>
              <a:rPr lang="de-DE" dirty="0"/>
              <a:t> an </a:t>
            </a:r>
            <a:r>
              <a:rPr lang="de-DE" dirty="0" err="1"/>
              <a:t>eruption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settle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sediment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concentrations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sedimentary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sedimentary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samples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65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entire sequence has no layer gaps due to the continuous sedimentation.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Peniche is also the place where the GSSP (Global </a:t>
            </a:r>
            <a:r>
              <a:rPr lang="en-US" dirty="0" err="1"/>
              <a:t>Stratotype</a:t>
            </a:r>
            <a:r>
              <a:rPr lang="en-US" dirty="0"/>
              <a:t> Section and Point) for the Pliensbachian-Toarcian border is defined, which offers optimal conditions for stratigraphic classifications.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31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For a better understanding this is the geographic situation in the Lower Jurassic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277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13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4C34F-DDE4-4BE9-9A4E-EB8DBA50AED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8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6AFC-1327-4623-BEC8-C3C076804696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3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DF18-2573-48D8-ABC0-18F1C0618A6C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85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500-1EFF-4E48-897A-C05CFBCB60CC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1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A4A9-AEAD-48A1-9725-B468B24ED45C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0697-43B4-406A-A26D-24A68519E355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7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DC2-6551-4541-9E33-13782E6010C4}" type="datetime1">
              <a:rPr lang="de-DE" smtClean="0"/>
              <a:t>27.07.2020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3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9CCF-A704-497B-B155-566DD77F5FB9}" type="datetime1">
              <a:rPr lang="de-DE" smtClean="0"/>
              <a:t>27.07.2020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35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A18B-6430-4109-A64A-C3E48CDC2016}" type="datetime1">
              <a:rPr lang="de-DE" smtClean="0"/>
              <a:t>27.07.2020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39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5CB8-F3F6-4ED4-B068-1EA9C1ABB6C5}" type="datetime1">
              <a:rPr lang="de-DE" smtClean="0"/>
              <a:t>27.07.2020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96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9E65-7DBC-4B94-AEC8-D5B1524AC920}" type="datetime1">
              <a:rPr lang="de-DE" smtClean="0"/>
              <a:t>27.07.2020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83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04A5-1922-46DC-A05D-277D2855B068}" type="datetime1">
              <a:rPr lang="de-DE" smtClean="0"/>
              <a:t>27.07.2020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93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4000">
              <a:schemeClr val="tx1"/>
            </a:gs>
            <a:gs pos="85000">
              <a:schemeClr val="bg2">
                <a:tint val="45000"/>
                <a:shade val="99000"/>
                <a:satMod val="350000"/>
                <a:alpha val="50000"/>
              </a:schemeClr>
            </a:gs>
            <a:gs pos="100000">
              <a:schemeClr val="bg2">
                <a:lumMod val="20000"/>
                <a:lumOff val="80000"/>
                <a:alpha val="79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ADAAA-938D-4044-A16D-DAD9E5A60DBC}" type="datetime1">
              <a:rPr lang="de-DE" smtClean="0"/>
              <a:t>27.07.2020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B777-8637-44E2-B2E5-7FCF41BF67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727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50DB2-C29B-4961-B1C5-155DA923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1602"/>
            <a:ext cx="9144000" cy="1143000"/>
          </a:xfrm>
        </p:spPr>
        <p:txBody>
          <a:bodyPr>
            <a:noAutofit/>
          </a:bodyPr>
          <a:lstStyle/>
          <a:p>
            <a:r>
              <a:rPr lang="de-DE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Proxies</a:t>
            </a:r>
            <a:r>
              <a:rPr lang="de-DE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Volcanism</a:t>
            </a:r>
            <a:endParaRPr lang="de-DE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8673E20-84D5-4247-B43B-98F2223BF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91" y="1788663"/>
            <a:ext cx="6583218" cy="452596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BC6928-F45E-45E6-A398-7FD326309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6005167"/>
            <a:ext cx="1627537" cy="7600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0460D0E-1819-4DE8-A11F-E08AE3F8A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60" y="6003131"/>
            <a:ext cx="2655066" cy="7600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1F88A24-65EB-45A3-A678-B4C07890DEB5}"/>
              </a:ext>
            </a:extLst>
          </p:cNvPr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Eileen Straube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E3DEDD-D42E-4F22-ADE4-3AE79AD1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6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02DB91F-A8E6-4FF8-9F19-2ECDD95B5D18}"/>
              </a:ext>
            </a:extLst>
          </p:cNvPr>
          <p:cNvSpPr/>
          <p:nvPr/>
        </p:nvSpPr>
        <p:spPr>
          <a:xfrm>
            <a:off x="1106905" y="5221807"/>
            <a:ext cx="7715362" cy="5847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CE4E7-29D9-4B22-8D7A-918377B2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129504"/>
            <a:ext cx="8669867" cy="4078791"/>
          </a:xfrm>
        </p:spPr>
        <p:txBody>
          <a:bodyPr>
            <a:normAutofit/>
          </a:bodyPr>
          <a:lstStyle/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Age model of Sell et al. 2014 forms the base</a:t>
            </a:r>
          </a:p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sym typeface="Wingdings" panose="05000000000000000000" pitchFamily="2" charset="2"/>
              </a:rPr>
              <a:t>Data: </a:t>
            </a:r>
          </a:p>
          <a:p>
            <a:pPr marL="1314450" lvl="2" indent="-514350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Tellurium measurements (</a:t>
            </a:r>
            <a:r>
              <a:rPr lang="en-GB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/Th ratio) from Peniche</a:t>
            </a:r>
          </a:p>
          <a:p>
            <a:pPr marL="1314450" lvl="2" indent="-514350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Mercury measurements (Hg/TOC ratio) from Peniche</a:t>
            </a:r>
          </a:p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transform stratigraphic heights into ages with the DAIME package function “</a:t>
            </a:r>
            <a:r>
              <a:rPr lang="en-GB" sz="2600" dirty="0" err="1">
                <a:solidFill>
                  <a:schemeClr val="bg1"/>
                </a:solidFill>
                <a:sym typeface="Wingdings" panose="05000000000000000000" pitchFamily="2" charset="2"/>
              </a:rPr>
              <a:t>pointtransform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”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600" u="sng" dirty="0">
                <a:solidFill>
                  <a:schemeClr val="bg1"/>
                </a:solidFill>
                <a:sym typeface="Wingdings" panose="05000000000000000000" pitchFamily="2" charset="2"/>
              </a:rPr>
              <a:t>Outcome: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sz="2600" dirty="0" err="1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 and Hg measurements correlated with ages</a:t>
            </a:r>
            <a:endParaRPr lang="en-GB" sz="3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7D4114-E027-4C5A-81D8-E1BDCFB590DF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ECAD4C-D465-4882-88BE-A600EB26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Procedure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EDD054-4011-4B72-AA4B-258258A51E8E}"/>
              </a:ext>
            </a:extLst>
          </p:cNvPr>
          <p:cNvSpPr txBox="1"/>
          <p:nvPr/>
        </p:nvSpPr>
        <p:spPr>
          <a:xfrm>
            <a:off x="457200" y="1546777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1. Age Model for Proxy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1BC8B-3D72-4EFB-A0B4-5A6B84C2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481473"/>
            <a:ext cx="2912533" cy="200146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9688ED-7FD3-4243-A107-E628A13C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10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9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2DCEA28-C241-4DFF-9E75-8C710A1D2DB0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E6B094-5775-40C2-80E1-7867D882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2C3738-78C2-474B-A4CA-46B70CA5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0"/>
            <a:ext cx="6858000" cy="6858000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884030D-9403-4901-BD7C-E0D6A8F65A10}"/>
              </a:ext>
            </a:extLst>
          </p:cNvPr>
          <p:cNvCxnSpPr/>
          <p:nvPr/>
        </p:nvCxnSpPr>
        <p:spPr>
          <a:xfrm>
            <a:off x="1933575" y="4276725"/>
            <a:ext cx="0" cy="1657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0FE71EC-02C7-4422-8B87-EFB30DF077F7}"/>
              </a:ext>
            </a:extLst>
          </p:cNvPr>
          <p:cNvCxnSpPr/>
          <p:nvPr/>
        </p:nvCxnSpPr>
        <p:spPr>
          <a:xfrm>
            <a:off x="1933575" y="842963"/>
            <a:ext cx="0" cy="1657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8EE770C-6CD7-46D7-94B4-F6823DBFDF23}"/>
              </a:ext>
            </a:extLst>
          </p:cNvPr>
          <p:cNvSpPr txBox="1"/>
          <p:nvPr/>
        </p:nvSpPr>
        <p:spPr>
          <a:xfrm>
            <a:off x="1933575" y="842963"/>
            <a:ext cx="250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Pl-To Boundary</a:t>
            </a:r>
          </a:p>
        </p:txBody>
      </p:sp>
    </p:spTree>
    <p:extLst>
      <p:ext uri="{BB962C8B-B14F-4D97-AF65-F5344CB8AC3E}">
        <p14:creationId xmlns:p14="http://schemas.microsoft.com/office/powerpoint/2010/main" val="426821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F0AA908-C7BF-4E1F-A4B1-875435FFA701}"/>
              </a:ext>
            </a:extLst>
          </p:cNvPr>
          <p:cNvSpPr/>
          <p:nvPr/>
        </p:nvSpPr>
        <p:spPr>
          <a:xfrm>
            <a:off x="866274" y="5511157"/>
            <a:ext cx="7353801" cy="773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11EEA-FBBE-435C-872A-59CC7C7A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88393"/>
            <a:ext cx="8229600" cy="4394969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Data: absolute dating methods</a:t>
            </a:r>
          </a:p>
          <a:p>
            <a:pPr lvl="1">
              <a:lnSpc>
                <a:spcPct val="170000"/>
              </a:lnSpc>
            </a:pPr>
            <a:r>
              <a:rPr lang="en-GB" sz="2200" dirty="0">
                <a:solidFill>
                  <a:schemeClr val="bg1"/>
                </a:solidFill>
              </a:rPr>
              <a:t>Method 1: U-Pb measurements from Burgess et al. 2015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Method 2: </a:t>
            </a:r>
            <a:r>
              <a:rPr lang="en-GB" sz="2200" dirty="0" err="1">
                <a:solidFill>
                  <a:schemeClr val="bg1"/>
                </a:solidFill>
              </a:rPr>
              <a:t>Ar-Ar</a:t>
            </a:r>
            <a:r>
              <a:rPr lang="en-GB" sz="2200" dirty="0">
                <a:solidFill>
                  <a:schemeClr val="bg1"/>
                </a:solidFill>
              </a:rPr>
              <a:t> measurements from Jourdan et al. 2008</a:t>
            </a:r>
          </a:p>
          <a:p>
            <a:pPr>
              <a:lnSpc>
                <a:spcPct val="120000"/>
              </a:lnSpc>
            </a:pPr>
            <a:r>
              <a:rPr lang="en-GB" sz="2800" dirty="0">
                <a:solidFill>
                  <a:schemeClr val="bg1"/>
                </a:solidFill>
              </a:rPr>
              <a:t>generate normal distributions for each point of U-Pb or </a:t>
            </a:r>
            <a:r>
              <a:rPr lang="en-GB" sz="2800" dirty="0" err="1">
                <a:solidFill>
                  <a:schemeClr val="bg1"/>
                </a:solidFill>
              </a:rPr>
              <a:t>Ar-Ar</a:t>
            </a:r>
            <a:r>
              <a:rPr lang="en-GB" sz="2800" dirty="0">
                <a:solidFill>
                  <a:schemeClr val="bg1"/>
                </a:solidFill>
              </a:rPr>
              <a:t> measurements, respectively</a:t>
            </a:r>
          </a:p>
          <a:p>
            <a:pPr>
              <a:lnSpc>
                <a:spcPct val="160000"/>
              </a:lnSpc>
            </a:pPr>
            <a:r>
              <a:rPr lang="en-GB" sz="2800" dirty="0">
                <a:solidFill>
                  <a:schemeClr val="bg1"/>
                </a:solidFill>
              </a:rPr>
              <a:t> finally combine the distributions for each data set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800" u="sng" dirty="0">
                <a:solidFill>
                  <a:schemeClr val="bg1"/>
                </a:solidFill>
                <a:sym typeface="Wingdings" panose="05000000000000000000" pitchFamily="2" charset="2"/>
              </a:rPr>
              <a:t>Outcome:</a:t>
            </a: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 distribution of volcanism through time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C41AE4-16B1-437D-9165-211C374645AE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3AAD271-8891-4671-9DB7-030398C9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12</a:t>
            </a:fld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9F5299-EBCF-42B3-BA45-8521419F6529}"/>
              </a:ext>
            </a:extLst>
          </p:cNvPr>
          <p:cNvSpPr txBox="1"/>
          <p:nvPr/>
        </p:nvSpPr>
        <p:spPr>
          <a:xfrm>
            <a:off x="457200" y="1510628"/>
            <a:ext cx="799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2. Age Distribution of Volcanism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C56E41D-C810-430C-A93C-C9E96918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Procedure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D2EB45-D562-450A-9C46-0AA6F64F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281619"/>
            <a:ext cx="2269067" cy="22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64D052F-7FEA-4A29-83A4-2C7D69626918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0B7681-7806-438B-95AE-F491F087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13</a:t>
            </a:fld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D2A2F3F-A854-4C6F-8B68-8CE77728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1" y="309062"/>
            <a:ext cx="8399797" cy="58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5BA055E-B4B9-4AA4-BFF8-AC7A7FEF3CB9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53146D-3813-416C-9D4F-854DA266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14</a:t>
            </a:fld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3A5417AE-41AD-4ADC-9EA8-F3C41628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6" y="-1420"/>
            <a:ext cx="7061479" cy="6859420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63248DE-4510-41BB-9145-190E0AF5FEF7}"/>
              </a:ext>
            </a:extLst>
          </p:cNvPr>
          <p:cNvCxnSpPr>
            <a:cxnSpLocks/>
          </p:cNvCxnSpPr>
          <p:nvPr/>
        </p:nvCxnSpPr>
        <p:spPr>
          <a:xfrm>
            <a:off x="1737560" y="1459832"/>
            <a:ext cx="0" cy="107482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27F7C88-3487-4830-8B5B-48149C99FBA5}"/>
              </a:ext>
            </a:extLst>
          </p:cNvPr>
          <p:cNvSpPr txBox="1"/>
          <p:nvPr/>
        </p:nvSpPr>
        <p:spPr>
          <a:xfrm>
            <a:off x="1737560" y="1459832"/>
            <a:ext cx="210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9A807"/>
                </a:solidFill>
              </a:rPr>
              <a:t>Pl-To B.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C15F20F-F245-4809-9B8F-5DB50CD35F3E}"/>
              </a:ext>
            </a:extLst>
          </p:cNvPr>
          <p:cNvCxnSpPr>
            <a:cxnSpLocks/>
          </p:cNvCxnSpPr>
          <p:nvPr/>
        </p:nvCxnSpPr>
        <p:spPr>
          <a:xfrm>
            <a:off x="1737560" y="4895183"/>
            <a:ext cx="0" cy="107645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8E5E7A8-990B-4F83-B068-EA73BC5760F6}"/>
              </a:ext>
            </a:extLst>
          </p:cNvPr>
          <p:cNvSpPr txBox="1"/>
          <p:nvPr/>
        </p:nvSpPr>
        <p:spPr>
          <a:xfrm>
            <a:off x="1737560" y="4895183"/>
            <a:ext cx="210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9A807"/>
                </a:solidFill>
              </a:rPr>
              <a:t>Pl-To B.</a:t>
            </a:r>
          </a:p>
        </p:txBody>
      </p:sp>
    </p:spTree>
    <p:extLst>
      <p:ext uri="{BB962C8B-B14F-4D97-AF65-F5344CB8AC3E}">
        <p14:creationId xmlns:p14="http://schemas.microsoft.com/office/powerpoint/2010/main" val="214015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C9C4714-0F00-4561-B424-2E434EBABB80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22BC5C6-6469-46BB-9C95-08AB15EAC4C4}"/>
              </a:ext>
            </a:extLst>
          </p:cNvPr>
          <p:cNvSpPr txBox="1">
            <a:spLocks/>
          </p:cNvSpPr>
          <p:nvPr/>
        </p:nvSpPr>
        <p:spPr>
          <a:xfrm>
            <a:off x="609600" y="223344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solidFill>
                  <a:schemeClr val="bg1"/>
                </a:solidFill>
              </a:rPr>
              <a:t>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U-Pb measurements from Burgess et al. 2015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Tellurium measurements (from Peniche)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Mercury measurements (from Peniche)</a:t>
            </a:r>
            <a:endParaRPr lang="en-GB" sz="2000" dirty="0">
              <a:solidFill>
                <a:schemeClr val="bg1"/>
              </a:solidFill>
            </a:endParaRPr>
          </a:p>
          <a:p>
            <a:pPr lvl="2"/>
            <a:endParaRPr lang="en-GB" sz="2000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1"/>
                </a:solidFill>
              </a:rPr>
              <a:t>Ar-Ar</a:t>
            </a:r>
            <a:r>
              <a:rPr lang="en-GB" sz="2400" dirty="0">
                <a:solidFill>
                  <a:schemeClr val="bg1"/>
                </a:solidFill>
              </a:rPr>
              <a:t> measurements from Jourdan et al. 2008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Tellurium measurements (from Peniche)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Mercury measurements (from Peniche)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600" dirty="0">
                <a:solidFill>
                  <a:schemeClr val="bg1"/>
                </a:solidFill>
              </a:rPr>
              <a:t>calculate the AIC for each method and proxy separately	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F3625F-A582-4225-8F55-BF90802766F3}"/>
              </a:ext>
            </a:extLst>
          </p:cNvPr>
          <p:cNvSpPr txBox="1"/>
          <p:nvPr/>
        </p:nvSpPr>
        <p:spPr>
          <a:xfrm>
            <a:off x="609600" y="1609356"/>
            <a:ext cx="799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3. AIC </a:t>
            </a:r>
            <a:r>
              <a:rPr lang="en-GB" sz="2400" b="1" dirty="0">
                <a:solidFill>
                  <a:schemeClr val="bg1"/>
                </a:solidFill>
              </a:rPr>
              <a:t>(Akaike Information Criterion)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88BAB7B-8A43-46B8-ABDE-C1A8A0ABAF6B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Procedure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D2276D-330B-4038-84E1-FD82FE95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15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8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4FD8C-19F8-4127-9BD2-DC7E1F64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9207"/>
            <a:ext cx="8229600" cy="4559413"/>
          </a:xfrm>
        </p:spPr>
        <p:txBody>
          <a:bodyPr>
            <a:normAutofit/>
          </a:bodyPr>
          <a:lstStyle/>
          <a:p>
            <a:r>
              <a:rPr lang="en-GB" sz="3000" u="sng" dirty="0">
                <a:solidFill>
                  <a:schemeClr val="bg1"/>
                </a:solidFill>
              </a:rPr>
              <a:t>Method 1: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U-Pb (Burgess et al. 2015)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Tellurium: AIC= 39.77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Mercury: AIC= 90.64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000" u="sng" dirty="0">
                <a:solidFill>
                  <a:schemeClr val="bg1"/>
                </a:solidFill>
              </a:rPr>
              <a:t>Method 2: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Ar-Ar</a:t>
            </a:r>
            <a:r>
              <a:rPr lang="en-US" sz="3000" dirty="0">
                <a:solidFill>
                  <a:schemeClr val="bg1"/>
                </a:solidFill>
              </a:rPr>
              <a:t> (Jourdan et al. 2008)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Tellurium: AIC= 45.55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Mercury: AIC= 94.28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ADD635-D72F-43CE-97D7-2B918F12572F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E9F6113-1DCE-48B8-BA1A-2E7B3A357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Results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82DFC4-5DCC-4A8D-B585-05C1C86B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16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1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CCC843E-35C0-464C-B2D1-231BAC03DB76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36F97A-5A2D-426F-8952-FA5B2CD6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CA1344D-F2E1-4F71-836A-B58CF0B95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5" y="136525"/>
            <a:ext cx="7051489" cy="6204926"/>
          </a:xfrm>
        </p:spPr>
      </p:pic>
    </p:spTree>
    <p:extLst>
      <p:ext uri="{BB962C8B-B14F-4D97-AF65-F5344CB8AC3E}">
        <p14:creationId xmlns:p14="http://schemas.microsoft.com/office/powerpoint/2010/main" val="152745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A5D5EDA-AFFF-468F-866A-06277F423B59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EC816B-29EF-4B2C-BC23-932F8D2F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4012"/>
            <a:ext cx="5090789" cy="49593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AIC has some limitations in this case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due to the requirement of a model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comparing the graphs</a:t>
            </a:r>
          </a:p>
          <a:p>
            <a:pPr lvl="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Mercury seems to be the better proxy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24C5E-183D-415D-831F-8587D346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18</a:t>
            </a:fld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06AFE6A-F052-4E8B-9C93-7320E97A0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Which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proxy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is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better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?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A4F030-4053-476C-9978-903877124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57" y="1934818"/>
            <a:ext cx="3531703" cy="35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0B584A-B9A5-49D5-9CBE-885A28F57F61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8FEDC-EC04-4F45-9092-00C3ED44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" y="1607872"/>
            <a:ext cx="4323347" cy="4525963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good method to identify proxies is very useful</a:t>
            </a:r>
          </a:p>
          <a:p>
            <a:r>
              <a:rPr lang="en-GB" dirty="0">
                <a:solidFill>
                  <a:schemeClr val="bg1"/>
                </a:solidFill>
              </a:rPr>
              <a:t>helps to determine environmental perturbations in the sediment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to find the causes of extinctions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6D2F52-2A7C-4753-86D3-B1A20709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600" smtClean="0">
                <a:solidFill>
                  <a:schemeClr val="bg1"/>
                </a:solidFill>
              </a:rPr>
              <a:t>19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2AAA97-8396-497F-B900-B01F6DAB0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Conclusion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E00185-045A-40C7-AA3B-7739A3CB8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18" y="2005263"/>
            <a:ext cx="3855775" cy="3466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5E992C-9798-4A53-B560-A6D8F20E7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63921"/>
            <a:ext cx="4359893" cy="454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63FB4422-BD28-4192-885D-6AC957CE7B09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37A4519-F8CA-405E-8FA7-B121CA6CE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59" y="1071989"/>
            <a:ext cx="8820481" cy="41295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E93313-F94D-400F-A6B2-8CC0636CE5CE}"/>
              </a:ext>
            </a:extLst>
          </p:cNvPr>
          <p:cNvSpPr txBox="1"/>
          <p:nvPr/>
        </p:nvSpPr>
        <p:spPr>
          <a:xfrm>
            <a:off x="6826028" y="5201534"/>
            <a:ext cx="215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Bond und </a:t>
            </a:r>
            <a:r>
              <a:rPr lang="de-DE" sz="1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Wignall</a:t>
            </a:r>
            <a:r>
              <a:rPr lang="de-DE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2014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24D5D3-1882-470A-A8F0-DDAE00D65D3F}"/>
              </a:ext>
            </a:extLst>
          </p:cNvPr>
          <p:cNvSpPr txBox="1"/>
          <p:nvPr/>
        </p:nvSpPr>
        <p:spPr>
          <a:xfrm>
            <a:off x="161759" y="531341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chemeClr val="bg1"/>
                </a:solidFill>
              </a:rPr>
              <a:t>Time </a:t>
            </a:r>
            <a:r>
              <a:rPr lang="de-DE" sz="2400" u="sng" dirty="0" err="1">
                <a:solidFill>
                  <a:schemeClr val="bg1"/>
                </a:solidFill>
              </a:rPr>
              <a:t>interval</a:t>
            </a:r>
            <a:r>
              <a:rPr lang="de-DE" sz="2400" u="sng" dirty="0">
                <a:solidFill>
                  <a:schemeClr val="bg1"/>
                </a:solidFill>
              </a:rPr>
              <a:t> </a:t>
            </a:r>
            <a:r>
              <a:rPr lang="de-DE" sz="2400" u="sng" dirty="0" err="1">
                <a:solidFill>
                  <a:schemeClr val="bg1"/>
                </a:solidFill>
              </a:rPr>
              <a:t>of</a:t>
            </a:r>
            <a:r>
              <a:rPr lang="de-DE" sz="2400" u="sng" dirty="0">
                <a:solidFill>
                  <a:schemeClr val="bg1"/>
                </a:solidFill>
              </a:rPr>
              <a:t> </a:t>
            </a:r>
            <a:r>
              <a:rPr lang="de-DE" sz="2400" u="sng" dirty="0" err="1">
                <a:solidFill>
                  <a:schemeClr val="bg1"/>
                </a:solidFill>
              </a:rPr>
              <a:t>the</a:t>
            </a:r>
            <a:r>
              <a:rPr lang="de-DE" sz="2400" u="sng" dirty="0">
                <a:solidFill>
                  <a:schemeClr val="bg1"/>
                </a:solidFill>
              </a:rPr>
              <a:t> </a:t>
            </a:r>
            <a:r>
              <a:rPr lang="de-DE" sz="2400" u="sng" dirty="0" err="1">
                <a:solidFill>
                  <a:schemeClr val="bg1"/>
                </a:solidFill>
              </a:rPr>
              <a:t>measurements</a:t>
            </a:r>
            <a:r>
              <a:rPr lang="de-DE" sz="2400" u="sng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Lower Jurassic (Pliensbachian-Toarcian </a:t>
            </a:r>
            <a:r>
              <a:rPr lang="de-DE" sz="2400" dirty="0" err="1">
                <a:solidFill>
                  <a:schemeClr val="bg1"/>
                </a:solidFill>
              </a:rPr>
              <a:t>boundary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Karoo-Ferrar </a:t>
            </a:r>
            <a:r>
              <a:rPr lang="de-DE" sz="2400" dirty="0" err="1">
                <a:solidFill>
                  <a:schemeClr val="bg1"/>
                </a:solidFill>
              </a:rPr>
              <a:t>volcanism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7EEE69F-AF68-411D-8B33-E1799251C20A}"/>
              </a:ext>
            </a:extLst>
          </p:cNvPr>
          <p:cNvSpPr/>
          <p:nvPr/>
        </p:nvSpPr>
        <p:spPr>
          <a:xfrm>
            <a:off x="5119688" y="1071989"/>
            <a:ext cx="437322" cy="304800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D535F41-6477-4313-8D30-612EA685B471}"/>
              </a:ext>
            </a:extLst>
          </p:cNvPr>
          <p:cNvCxnSpPr/>
          <p:nvPr/>
        </p:nvCxnSpPr>
        <p:spPr>
          <a:xfrm flipV="1">
            <a:off x="5119688" y="1071989"/>
            <a:ext cx="0" cy="2761836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E21DC5-3277-49F8-AE83-97915DB1D62A}"/>
              </a:ext>
            </a:extLst>
          </p:cNvPr>
          <p:cNvCxnSpPr>
            <a:cxnSpLocks/>
          </p:cNvCxnSpPr>
          <p:nvPr/>
        </p:nvCxnSpPr>
        <p:spPr>
          <a:xfrm>
            <a:off x="5119688" y="1071989"/>
            <a:ext cx="0" cy="3048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0AB292B-DAF3-4817-B816-0C31A8A1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2</a:t>
            </a:fld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73F31A2-6E7F-4127-A027-7D4901045346}"/>
              </a:ext>
            </a:extLst>
          </p:cNvPr>
          <p:cNvSpPr txBox="1">
            <a:spLocks/>
          </p:cNvSpPr>
          <p:nvPr/>
        </p:nvSpPr>
        <p:spPr>
          <a:xfrm>
            <a:off x="538021" y="1143"/>
            <a:ext cx="80679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Introduction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52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03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A86CE09-A9D0-4C02-854B-6E6F8D39B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5" y="442323"/>
            <a:ext cx="8686830" cy="5973354"/>
          </a:xfrm>
        </p:spPr>
      </p:pic>
    </p:spTree>
    <p:extLst>
      <p:ext uri="{BB962C8B-B14F-4D97-AF65-F5344CB8AC3E}">
        <p14:creationId xmlns:p14="http://schemas.microsoft.com/office/powerpoint/2010/main" val="280074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62E5F89-9EE7-4D67-9D1E-7BF1337A9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9" y="0"/>
            <a:ext cx="6844921" cy="6844921"/>
          </a:xfrm>
        </p:spPr>
      </p:pic>
    </p:spTree>
    <p:extLst>
      <p:ext uri="{BB962C8B-B14F-4D97-AF65-F5344CB8AC3E}">
        <p14:creationId xmlns:p14="http://schemas.microsoft.com/office/powerpoint/2010/main" val="121204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DA736E2-F8DF-425C-86B2-F2E5EBB7FD98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A6549C4-FA35-4079-B9DD-E8EEF1D92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2" b="37380"/>
          <a:stretch/>
        </p:blipFill>
        <p:spPr>
          <a:xfrm>
            <a:off x="475867" y="169277"/>
            <a:ext cx="8192267" cy="548508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D30E1A7-5D7B-4391-8825-3D208BDF67EC}"/>
              </a:ext>
            </a:extLst>
          </p:cNvPr>
          <p:cNvSpPr/>
          <p:nvPr/>
        </p:nvSpPr>
        <p:spPr>
          <a:xfrm>
            <a:off x="6838145" y="5620544"/>
            <a:ext cx="1829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Zelenski</a:t>
            </a:r>
            <a:r>
              <a:rPr lang="de-DE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al., 2014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A70E19E-81A2-45C9-8D26-2AB9F9BD684D}"/>
              </a:ext>
            </a:extLst>
          </p:cNvPr>
          <p:cNvSpPr txBox="1"/>
          <p:nvPr/>
        </p:nvSpPr>
        <p:spPr>
          <a:xfrm>
            <a:off x="0" y="595909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Trace elements in volcanic gases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2905D28-4C81-4CF3-AE69-E64F8ECA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3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9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7D15F5E-862C-4FA1-A2A5-BF2D37DD4339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97650-D837-4594-9FD9-FC68243E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636" y="731409"/>
            <a:ext cx="3740729" cy="1143000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4617B"/>
                </a:solidFill>
                <a:cs typeface="Times New Roman" panose="02020603050405020304" pitchFamily="18" charset="0"/>
              </a:rPr>
              <a:t>Sedimentary record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CAC0FD1-7AA0-4845-ABE1-C61B4ABBAE40}"/>
              </a:ext>
            </a:extLst>
          </p:cNvPr>
          <p:cNvSpPr txBox="1"/>
          <p:nvPr/>
        </p:nvSpPr>
        <p:spPr>
          <a:xfrm rot="16200000">
            <a:off x="3339566" y="5181703"/>
            <a:ext cx="310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Rocha et al., 2016</a:t>
            </a:r>
            <a:endParaRPr lang="de-DE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B8EC29-0C70-4C8D-80FD-4C295D6BA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8"/>
          <a:stretch/>
        </p:blipFill>
        <p:spPr>
          <a:xfrm>
            <a:off x="0" y="0"/>
            <a:ext cx="4801359" cy="689153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F9DFFC0-4E53-4A14-B964-AF772E0E4786}"/>
              </a:ext>
            </a:extLst>
          </p:cNvPr>
          <p:cNvSpPr/>
          <p:nvPr/>
        </p:nvSpPr>
        <p:spPr>
          <a:xfrm>
            <a:off x="2258483" y="3429000"/>
            <a:ext cx="914400" cy="2624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F82AECA-B1D7-4DDF-874F-C65738DED28F}"/>
              </a:ext>
            </a:extLst>
          </p:cNvPr>
          <p:cNvSpPr/>
          <p:nvPr/>
        </p:nvSpPr>
        <p:spPr>
          <a:xfrm>
            <a:off x="2804510" y="3800476"/>
            <a:ext cx="219075" cy="2286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B1C536A-B197-4A3B-BD1F-4D493D83060B}"/>
              </a:ext>
            </a:extLst>
          </p:cNvPr>
          <p:cNvSpPr txBox="1"/>
          <p:nvPr/>
        </p:nvSpPr>
        <p:spPr>
          <a:xfrm>
            <a:off x="4950657" y="2444115"/>
            <a:ext cx="403431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Peniche, Portugal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87 km northwest of Lisbon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Limestone-marl alternation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Place where the GSSP is defined for the Pliensbachian-Toarcian boundary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78C3B4-D17D-47BE-BDA5-7091DCB4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4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0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0B144ED4-EEE0-4BC5-904A-E4F0F3B10045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A287B2-EAEE-4406-84DF-06F044D3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435"/>
            <a:ext cx="91440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br>
              <a:rPr lang="de-DE" sz="3600" b="1" dirty="0">
                <a:solidFill>
                  <a:srgbClr val="2E74B5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CFAE7E4-EDF3-4158-858C-EF221520A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" y="1224170"/>
            <a:ext cx="8640418" cy="4318968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28DF48B-9BA5-4890-AD54-E63356946CAD}"/>
              </a:ext>
            </a:extLst>
          </p:cNvPr>
          <p:cNvSpPr/>
          <p:nvPr/>
        </p:nvSpPr>
        <p:spPr>
          <a:xfrm>
            <a:off x="7093319" y="5543138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Percival et al., 2015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A60A41-F2DA-4F9A-9657-C9E58A46F59B}"/>
              </a:ext>
            </a:extLst>
          </p:cNvPr>
          <p:cNvSpPr/>
          <p:nvPr/>
        </p:nvSpPr>
        <p:spPr>
          <a:xfrm>
            <a:off x="0" y="579230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Lower Jurassic paleogeography with the location of Peniche   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and the Karoo-Ferrar province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2C8F190-7991-42F0-8DB2-0714B932DB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04617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Paleogeography</a:t>
            </a:r>
            <a:endParaRPr lang="en-GB" sz="3600" dirty="0"/>
          </a:p>
        </p:txBody>
      </p:sp>
      <p:sp>
        <p:nvSpPr>
          <p:cNvPr id="12" name="Stern: 5 Zacken 11">
            <a:extLst>
              <a:ext uri="{FF2B5EF4-FFF2-40B4-BE49-F238E27FC236}">
                <a16:creationId xmlns:a16="http://schemas.microsoft.com/office/drawing/2014/main" id="{2F25F7C2-30B1-4504-AC80-6AE303BA5124}"/>
              </a:ext>
            </a:extLst>
          </p:cNvPr>
          <p:cNvSpPr/>
          <p:nvPr/>
        </p:nvSpPr>
        <p:spPr>
          <a:xfrm rot="19553966">
            <a:off x="4421081" y="2406739"/>
            <a:ext cx="226856" cy="216822"/>
          </a:xfrm>
          <a:prstGeom prst="star5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Stern: 5 Zacken 12">
            <a:extLst>
              <a:ext uri="{FF2B5EF4-FFF2-40B4-BE49-F238E27FC236}">
                <a16:creationId xmlns:a16="http://schemas.microsoft.com/office/drawing/2014/main" id="{6D96985D-B8C7-49BF-AF1B-17F99FE2A9C1}"/>
              </a:ext>
            </a:extLst>
          </p:cNvPr>
          <p:cNvSpPr/>
          <p:nvPr/>
        </p:nvSpPr>
        <p:spPr>
          <a:xfrm rot="19553966">
            <a:off x="8304633" y="5905210"/>
            <a:ext cx="226856" cy="216822"/>
          </a:xfrm>
          <a:prstGeom prst="star5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0C6818-8AE0-4B9E-A4C2-DADEA7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5</a:t>
            </a:fld>
            <a:endParaRPr lang="de-DE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3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1ADA4D-790E-4DDC-9C3C-9F4A059ADE30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831F57-DECB-4968-BDE8-F8698A37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  <a:sym typeface="Wingdings" panose="05000000000000000000" pitchFamily="2" charset="2"/>
              </a:rPr>
              <a:t> compare </a:t>
            </a:r>
            <a:r>
              <a:rPr lang="en-GB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GB" sz="3600" dirty="0">
                <a:solidFill>
                  <a:schemeClr val="bg1"/>
                </a:solidFill>
                <a:sym typeface="Wingdings" panose="05000000000000000000" pitchFamily="2" charset="2"/>
              </a:rPr>
              <a:t> and Hg to identify which one is the better proxy for volcanism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39527B9-A174-4416-AD2D-8F0686FD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The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Aim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of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</a:t>
            </a:r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the</a:t>
            </a:r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 Project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A8569936-FAFB-4FF6-B1BF-94E2D65A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62" y="2722298"/>
            <a:ext cx="4951076" cy="340386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5C13D0-8A85-4125-9B81-E2A53B24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6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7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7303153-242E-42FB-A401-1F3C064EEE41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070E0-D652-4ECF-B4F8-146BA024E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à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Tellurium is a better proxy for volcanism than Mercury </a:t>
            </a: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51F867-16FF-4860-8EE4-26AEFE8A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7</a:t>
            </a:fld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C26B16A-1EC3-484E-A1A5-65692264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de-DE" sz="5400" b="1" dirty="0">
                <a:solidFill>
                  <a:srgbClr val="04617B"/>
                </a:solidFill>
                <a:cs typeface="Times New Roman" panose="02020603050405020304" pitchFamily="18" charset="0"/>
              </a:rPr>
              <a:t>Hypothesis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E5D275-C53C-4042-BC98-B810D9147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21" y="3328198"/>
            <a:ext cx="2857500" cy="2857500"/>
          </a:xfrm>
          <a:prstGeom prst="rect">
            <a:avLst/>
          </a:prstGeom>
          <a:ln w="762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25D46D-7271-4D33-B7A7-B3171C29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74" y="3694911"/>
            <a:ext cx="2124074" cy="21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02DB91F-A8E6-4FF8-9F19-2ECDD95B5D18}"/>
              </a:ext>
            </a:extLst>
          </p:cNvPr>
          <p:cNvSpPr/>
          <p:nvPr/>
        </p:nvSpPr>
        <p:spPr>
          <a:xfrm>
            <a:off x="1186774" y="2129504"/>
            <a:ext cx="6186792" cy="5847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7D4114-E027-4C5A-81D8-E1BDCFB590DF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CE4E7-29D9-4B22-8D7A-918377B2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129504"/>
            <a:ext cx="8669867" cy="4668747"/>
          </a:xfrm>
        </p:spPr>
        <p:txBody>
          <a:bodyPr>
            <a:normAutofit/>
          </a:bodyPr>
          <a:lstStyle/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Age model of Sell et al. 2014 forms the base</a:t>
            </a:r>
          </a:p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sym typeface="Wingdings" panose="05000000000000000000" pitchFamily="2" charset="2"/>
              </a:rPr>
              <a:t>Data: </a:t>
            </a:r>
          </a:p>
          <a:p>
            <a:pPr marL="1314450" lvl="2" indent="-514350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Tellurium measurements (</a:t>
            </a:r>
            <a:r>
              <a:rPr lang="en-GB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/Th ratio) from Peniche</a:t>
            </a:r>
          </a:p>
          <a:p>
            <a:pPr marL="1314450" lvl="2" indent="-514350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en-GB" sz="2200" dirty="0">
                <a:solidFill>
                  <a:schemeClr val="bg1"/>
                </a:solidFill>
                <a:sym typeface="Wingdings" panose="05000000000000000000" pitchFamily="2" charset="2"/>
              </a:rPr>
              <a:t>Mercury measurements (Hg/TOC ratio) from Peniche</a:t>
            </a:r>
          </a:p>
          <a:p>
            <a:pPr marL="91440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transform stratigraphic heights into ages with the DAIME package function “</a:t>
            </a:r>
            <a:r>
              <a:rPr lang="en-GB" sz="2600" dirty="0" err="1">
                <a:solidFill>
                  <a:schemeClr val="bg1"/>
                </a:solidFill>
                <a:sym typeface="Wingdings" panose="05000000000000000000" pitchFamily="2" charset="2"/>
              </a:rPr>
              <a:t>pointtransform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”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600" u="sng" dirty="0">
                <a:solidFill>
                  <a:schemeClr val="bg1"/>
                </a:solidFill>
                <a:sym typeface="Wingdings" panose="05000000000000000000" pitchFamily="2" charset="2"/>
              </a:rPr>
              <a:t>Outcome: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sz="2600" dirty="0" err="1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GB" sz="2600" dirty="0">
                <a:solidFill>
                  <a:schemeClr val="bg1"/>
                </a:solidFill>
                <a:sym typeface="Wingdings" panose="05000000000000000000" pitchFamily="2" charset="2"/>
              </a:rPr>
              <a:t> and Hg measurements correlated with ages</a:t>
            </a:r>
            <a:endParaRPr lang="en-GB" sz="3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ECAD4C-D465-4882-88BE-A600EB26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de-DE" sz="5400" b="1" dirty="0" err="1">
                <a:solidFill>
                  <a:srgbClr val="04617B"/>
                </a:solidFill>
                <a:cs typeface="Times New Roman" panose="02020603050405020304" pitchFamily="18" charset="0"/>
              </a:rPr>
              <a:t>Procedure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EDD054-4011-4B72-AA4B-258258A51E8E}"/>
              </a:ext>
            </a:extLst>
          </p:cNvPr>
          <p:cNvSpPr txBox="1"/>
          <p:nvPr/>
        </p:nvSpPr>
        <p:spPr>
          <a:xfrm>
            <a:off x="457200" y="1546777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1. Age Model for Proxy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1BC8B-3D72-4EFB-A0B4-5A6B84C2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481473"/>
            <a:ext cx="2912533" cy="200146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9688ED-7FD3-4243-A107-E628A13C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8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D95B6EC-2F0D-4813-84EF-D28AB2AB3955}"/>
              </a:ext>
            </a:extLst>
          </p:cNvPr>
          <p:cNvSpPr/>
          <p:nvPr/>
        </p:nvSpPr>
        <p:spPr>
          <a:xfrm>
            <a:off x="8220075" y="6367063"/>
            <a:ext cx="923925" cy="353241"/>
          </a:xfrm>
          <a:prstGeom prst="rect">
            <a:avLst/>
          </a:prstGeom>
          <a:solidFill>
            <a:srgbClr val="74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B81FB5-3D9E-47C0-8DF5-209E44F9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B777-8637-44E2-B2E5-7FCF41BF67F1}" type="slidenum">
              <a:rPr lang="de-DE" sz="1800" smtClean="0">
                <a:solidFill>
                  <a:schemeClr val="bg1"/>
                </a:solidFill>
              </a:rPr>
              <a:t>9</a:t>
            </a:fld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9CEC7A-AA97-4375-9355-E6EF9A19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9" y="324055"/>
            <a:ext cx="8113802" cy="56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36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Hyperion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enutzerdefinier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Einführung in die Variszische Orogenese</Template>
  <TotalTime>0</TotalTime>
  <Words>733</Words>
  <Application>Microsoft Office PowerPoint</Application>
  <PresentationFormat>Bildschirmpräsentation (4:3)</PresentationFormat>
  <Paragraphs>125</Paragraphs>
  <Slides>22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</vt:lpstr>
      <vt:lpstr>Symbol</vt:lpstr>
      <vt:lpstr>Wingdings</vt:lpstr>
      <vt:lpstr>Larissa</vt:lpstr>
      <vt:lpstr>Proxies for Volcanism</vt:lpstr>
      <vt:lpstr>PowerPoint-Präsentation</vt:lpstr>
      <vt:lpstr>PowerPoint-Präsentation</vt:lpstr>
      <vt:lpstr>Sedimentary record</vt:lpstr>
      <vt:lpstr> </vt:lpstr>
      <vt:lpstr>The Aim of the Project</vt:lpstr>
      <vt:lpstr>Hypothesis</vt:lpstr>
      <vt:lpstr>Procedure</vt:lpstr>
      <vt:lpstr>PowerPoint-Präsentation</vt:lpstr>
      <vt:lpstr>Procedure</vt:lpstr>
      <vt:lpstr>PowerPoint-Präsentation</vt:lpstr>
      <vt:lpstr>Procedure</vt:lpstr>
      <vt:lpstr>PowerPoint-Präsentation</vt:lpstr>
      <vt:lpstr>PowerPoint-Präsentation</vt:lpstr>
      <vt:lpstr>PowerPoint-Präsentation</vt:lpstr>
      <vt:lpstr>Results</vt:lpstr>
      <vt:lpstr>PowerPoint-Präsentation</vt:lpstr>
      <vt:lpstr>Which proxy is better?</vt:lpstr>
      <vt:lpstr>Conclusion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Eileen Straube</dc:creator>
  <cp:lastModifiedBy>Eileen Straube</cp:lastModifiedBy>
  <cp:revision>168</cp:revision>
  <dcterms:created xsi:type="dcterms:W3CDTF">2019-06-09T11:45:18Z</dcterms:created>
  <dcterms:modified xsi:type="dcterms:W3CDTF">2020-07-27T15:51:13Z</dcterms:modified>
</cp:coreProperties>
</file>